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2" r:id="rId5"/>
    <p:sldId id="263" r:id="rId6"/>
    <p:sldId id="264" r:id="rId7"/>
    <p:sldId id="265"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5A61946-EF83-49BB-B936-F8F066805F45}" type="datetimeFigureOut">
              <a:rPr lang="en-IN" smtClean="0"/>
              <a:t>11-07-2023</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94D75FEB-0CCA-4712-B663-7579C4E53D23}"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128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A61946-EF83-49BB-B936-F8F066805F45}" type="datetimeFigureOut">
              <a:rPr lang="en-IN" smtClean="0"/>
              <a:t>11-07-2023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D75FEB-0CCA-4712-B663-7579C4E53D23}" type="slidenum">
              <a:rPr lang="en-IN" smtClean="0"/>
              <a:t>‹#›</a:t>
            </a:fld>
            <a:endParaRPr lang="en-IN"/>
          </a:p>
        </p:txBody>
      </p:sp>
    </p:spTree>
    <p:extLst>
      <p:ext uri="{BB962C8B-B14F-4D97-AF65-F5344CB8AC3E}">
        <p14:creationId xmlns:p14="http://schemas.microsoft.com/office/powerpoint/2010/main" val="2372928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A61946-EF83-49BB-B936-F8F066805F45}" type="datetimeFigureOut">
              <a:rPr lang="en-IN" smtClean="0"/>
              <a:t>11-07-2023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D75FEB-0CCA-4712-B663-7579C4E53D23}"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3187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A61946-EF83-49BB-B936-F8F066805F45}" type="datetimeFigureOut">
              <a:rPr lang="en-IN" smtClean="0"/>
              <a:t>11-07-2023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D75FEB-0CCA-4712-B663-7579C4E53D23}"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6525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A61946-EF83-49BB-B936-F8F066805F45}" type="datetimeFigureOut">
              <a:rPr lang="en-IN" smtClean="0"/>
              <a:t>11-07-2023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D75FEB-0CCA-4712-B663-7579C4E53D23}" type="slidenum">
              <a:rPr lang="en-IN" smtClean="0"/>
              <a:t>‹#›</a:t>
            </a:fld>
            <a:endParaRPr lang="en-IN"/>
          </a:p>
        </p:txBody>
      </p:sp>
    </p:spTree>
    <p:extLst>
      <p:ext uri="{BB962C8B-B14F-4D97-AF65-F5344CB8AC3E}">
        <p14:creationId xmlns:p14="http://schemas.microsoft.com/office/powerpoint/2010/main" val="596894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A61946-EF83-49BB-B936-F8F066805F45}" type="datetimeFigureOut">
              <a:rPr lang="en-IN" smtClean="0"/>
              <a:t>11-07-2023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D75FEB-0CCA-4712-B663-7579C4E53D23}"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1291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A61946-EF83-49BB-B936-F8F066805F45}" type="datetimeFigureOut">
              <a:rPr lang="en-IN" smtClean="0"/>
              <a:t>11-07-2023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D75FEB-0CCA-4712-B663-7579C4E53D23}"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9752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A61946-EF83-49BB-B936-F8F066805F45}" type="datetimeFigureOut">
              <a:rPr lang="en-IN" smtClean="0"/>
              <a:t>11-07-2023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D75FEB-0CCA-4712-B663-7579C4E53D2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8592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A61946-EF83-49BB-B936-F8F066805F45}" type="datetimeFigureOut">
              <a:rPr lang="en-IN" smtClean="0"/>
              <a:t>11-07-2023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D75FEB-0CCA-4712-B663-7579C4E53D23}"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6697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A61946-EF83-49BB-B936-F8F066805F45}" type="datetimeFigureOut">
              <a:rPr lang="en-IN" smtClean="0"/>
              <a:t>11-07-2023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D75FEB-0CCA-4712-B663-7579C4E53D23}" type="slidenum">
              <a:rPr lang="en-IN" smtClean="0"/>
              <a:t>‹#›</a:t>
            </a:fld>
            <a:endParaRPr lang="en-IN"/>
          </a:p>
        </p:txBody>
      </p:sp>
    </p:spTree>
    <p:extLst>
      <p:ext uri="{BB962C8B-B14F-4D97-AF65-F5344CB8AC3E}">
        <p14:creationId xmlns:p14="http://schemas.microsoft.com/office/powerpoint/2010/main" val="2089606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A61946-EF83-49BB-B936-F8F066805F45}" type="datetimeFigureOut">
              <a:rPr lang="en-IN" smtClean="0"/>
              <a:t>11-07-2023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D75FEB-0CCA-4712-B663-7579C4E53D23}"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061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A61946-EF83-49BB-B936-F8F066805F45}" type="datetimeFigureOut">
              <a:rPr lang="en-IN" smtClean="0"/>
              <a:t>11-07-2023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D75FEB-0CCA-4712-B663-7579C4E53D23}" type="slidenum">
              <a:rPr lang="en-IN" smtClean="0"/>
              <a:t>‹#›</a:t>
            </a:fld>
            <a:endParaRPr lang="en-IN"/>
          </a:p>
        </p:txBody>
      </p:sp>
    </p:spTree>
    <p:extLst>
      <p:ext uri="{BB962C8B-B14F-4D97-AF65-F5344CB8AC3E}">
        <p14:creationId xmlns:p14="http://schemas.microsoft.com/office/powerpoint/2010/main" val="890877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A61946-EF83-49BB-B936-F8F066805F45}" type="datetimeFigureOut">
              <a:rPr lang="en-IN" smtClean="0"/>
              <a:t>11-07-2023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4D75FEB-0CCA-4712-B663-7579C4E53D23}"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9006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A61946-EF83-49BB-B936-F8F066805F45}" type="datetimeFigureOut">
              <a:rPr lang="en-IN" smtClean="0"/>
              <a:t>11-07-2023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4D75FEB-0CCA-4712-B663-7579C4E53D2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3556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A61946-EF83-49BB-B936-F8F066805F45}" type="datetimeFigureOut">
              <a:rPr lang="en-IN" smtClean="0"/>
              <a:t>11-07-2023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4D75FEB-0CCA-4712-B663-7579C4E53D23}" type="slidenum">
              <a:rPr lang="en-IN" smtClean="0"/>
              <a:t>‹#›</a:t>
            </a:fld>
            <a:endParaRPr lang="en-IN"/>
          </a:p>
        </p:txBody>
      </p:sp>
    </p:spTree>
    <p:extLst>
      <p:ext uri="{BB962C8B-B14F-4D97-AF65-F5344CB8AC3E}">
        <p14:creationId xmlns:p14="http://schemas.microsoft.com/office/powerpoint/2010/main" val="117582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A61946-EF83-49BB-B936-F8F066805F45}" type="datetimeFigureOut">
              <a:rPr lang="en-IN" smtClean="0"/>
              <a:t>11-07-2023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D75FEB-0CCA-4712-B663-7579C4E53D23}"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1384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A61946-EF83-49BB-B936-F8F066805F45}" type="datetimeFigureOut">
              <a:rPr lang="en-IN" smtClean="0"/>
              <a:t>11-07-2023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D75FEB-0CCA-4712-B663-7579C4E53D23}" type="slidenum">
              <a:rPr lang="en-IN" smtClean="0"/>
              <a:t>‹#›</a:t>
            </a:fld>
            <a:endParaRPr lang="en-IN"/>
          </a:p>
        </p:txBody>
      </p:sp>
    </p:spTree>
    <p:extLst>
      <p:ext uri="{BB962C8B-B14F-4D97-AF65-F5344CB8AC3E}">
        <p14:creationId xmlns:p14="http://schemas.microsoft.com/office/powerpoint/2010/main" val="4033356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A61946-EF83-49BB-B936-F8F066805F45}" type="datetimeFigureOut">
              <a:rPr lang="en-IN" smtClean="0"/>
              <a:t>11-07-2023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4D75FEB-0CCA-4712-B663-7579C4E53D23}" type="slidenum">
              <a:rPr lang="en-IN" smtClean="0"/>
              <a:t>‹#›</a:t>
            </a:fld>
            <a:endParaRPr lang="en-IN"/>
          </a:p>
        </p:txBody>
      </p:sp>
    </p:spTree>
    <p:extLst>
      <p:ext uri="{BB962C8B-B14F-4D97-AF65-F5344CB8AC3E}">
        <p14:creationId xmlns:p14="http://schemas.microsoft.com/office/powerpoint/2010/main" val="201679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FE8E8-7E92-8599-F340-14663E87E4F5}"/>
              </a:ext>
            </a:extLst>
          </p:cNvPr>
          <p:cNvSpPr>
            <a:spLocks noGrp="1"/>
          </p:cNvSpPr>
          <p:nvPr>
            <p:ph type="ctrTitle"/>
          </p:nvPr>
        </p:nvSpPr>
        <p:spPr/>
        <p:txBody>
          <a:bodyPr/>
          <a:lstStyle/>
          <a:p>
            <a:r>
              <a:rPr lang="en-US" b="1" dirty="0"/>
              <a:t>Consumer’s Equilibrium</a:t>
            </a:r>
            <a:endParaRPr lang="en-IN" b="1" dirty="0"/>
          </a:p>
        </p:txBody>
      </p:sp>
      <p:sp>
        <p:nvSpPr>
          <p:cNvPr id="3" name="Subtitle 2">
            <a:extLst>
              <a:ext uri="{FF2B5EF4-FFF2-40B4-BE49-F238E27FC236}">
                <a16:creationId xmlns:a16="http://schemas.microsoft.com/office/drawing/2014/main" id="{00F75C70-C658-FB28-F3F1-A2F19A0282CA}"/>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426325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D61E3-AE59-0112-FAB3-5383132A221D}"/>
              </a:ext>
            </a:extLst>
          </p:cNvPr>
          <p:cNvSpPr>
            <a:spLocks noGrp="1"/>
          </p:cNvSpPr>
          <p:nvPr>
            <p:ph type="title"/>
          </p:nvPr>
        </p:nvSpPr>
        <p:spPr/>
        <p:txBody>
          <a:bodyPr/>
          <a:lstStyle/>
          <a:p>
            <a:r>
              <a:rPr lang="en-US" b="1" dirty="0"/>
              <a:t>Consumer’s Equilibrium</a:t>
            </a:r>
            <a:endParaRPr lang="en-IN" dirty="0"/>
          </a:p>
        </p:txBody>
      </p:sp>
      <p:sp>
        <p:nvSpPr>
          <p:cNvPr id="3" name="Content Placeholder 2">
            <a:extLst>
              <a:ext uri="{FF2B5EF4-FFF2-40B4-BE49-F238E27FC236}">
                <a16:creationId xmlns:a16="http://schemas.microsoft.com/office/drawing/2014/main" id="{351CE8EE-21E8-8828-AF15-5743DE6A559A}"/>
              </a:ext>
            </a:extLst>
          </p:cNvPr>
          <p:cNvSpPr>
            <a:spLocks noGrp="1"/>
          </p:cNvSpPr>
          <p:nvPr>
            <p:ph idx="1"/>
          </p:nvPr>
        </p:nvSpPr>
        <p:spPr/>
        <p:txBody>
          <a:bodyPr/>
          <a:lstStyle/>
          <a:p>
            <a:pPr marL="0" indent="0" algn="just">
              <a:buNone/>
            </a:pPr>
            <a:r>
              <a:rPr lang="en-US" b="0" i="0" dirty="0">
                <a:solidFill>
                  <a:srgbClr val="444444"/>
                </a:solidFill>
                <a:effectLst/>
                <a:latin typeface="Poppins" panose="020B0502040204020203" pitchFamily="2" charset="0"/>
              </a:rPr>
              <a:t>A situation where a consumer spends his given income purchasing one or more commodities so that he gets maximum satisfaction and has no urge to change this level of consumption, given the prices of commodities, is known as the consumer’s equilibrium.</a:t>
            </a:r>
            <a:endParaRPr lang="en-IN" dirty="0"/>
          </a:p>
        </p:txBody>
      </p:sp>
    </p:spTree>
    <p:extLst>
      <p:ext uri="{BB962C8B-B14F-4D97-AF65-F5344CB8AC3E}">
        <p14:creationId xmlns:p14="http://schemas.microsoft.com/office/powerpoint/2010/main" val="343219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B9517-762B-611A-0903-39E1F7888270}"/>
              </a:ext>
            </a:extLst>
          </p:cNvPr>
          <p:cNvSpPr>
            <a:spLocks noGrp="1"/>
          </p:cNvSpPr>
          <p:nvPr>
            <p:ph type="title"/>
          </p:nvPr>
        </p:nvSpPr>
        <p:spPr/>
        <p:txBody>
          <a:bodyPr>
            <a:normAutofit fontScale="90000"/>
          </a:bodyPr>
          <a:lstStyle/>
          <a:p>
            <a:r>
              <a:rPr lang="en-US" b="1" i="0" dirty="0">
                <a:solidFill>
                  <a:srgbClr val="444444"/>
                </a:solidFill>
                <a:effectLst/>
                <a:latin typeface="Poppins" panose="00000500000000000000" pitchFamily="2" charset="0"/>
              </a:rPr>
              <a:t>Condition of consumer equilibrium in case of a single commodity</a:t>
            </a:r>
            <a:endParaRPr lang="en-IN" dirty="0"/>
          </a:p>
        </p:txBody>
      </p:sp>
      <p:sp>
        <p:nvSpPr>
          <p:cNvPr id="3" name="Content Placeholder 2">
            <a:extLst>
              <a:ext uri="{FF2B5EF4-FFF2-40B4-BE49-F238E27FC236}">
                <a16:creationId xmlns:a16="http://schemas.microsoft.com/office/drawing/2014/main" id="{02B57E02-7423-DB26-9D95-7AAC30F14D98}"/>
              </a:ext>
            </a:extLst>
          </p:cNvPr>
          <p:cNvSpPr>
            <a:spLocks noGrp="1"/>
          </p:cNvSpPr>
          <p:nvPr>
            <p:ph idx="1"/>
          </p:nvPr>
        </p:nvSpPr>
        <p:spPr/>
        <p:txBody>
          <a:bodyPr>
            <a:normAutofit fontScale="92500" lnSpcReduction="10000"/>
          </a:bodyPr>
          <a:lstStyle/>
          <a:p>
            <a:pPr marL="0" indent="0" algn="just">
              <a:buNone/>
            </a:pPr>
            <a:r>
              <a:rPr lang="en-US" b="0" i="0" dirty="0">
                <a:solidFill>
                  <a:srgbClr val="444444"/>
                </a:solidFill>
                <a:effectLst/>
                <a:latin typeface="Poppins" panose="00000500000000000000" pitchFamily="2" charset="0"/>
              </a:rPr>
              <a:t>The consumer will be in the state of equilibrium when the following condition is fulfilled:</a:t>
            </a:r>
          </a:p>
          <a:p>
            <a:pPr marL="0" indent="0" algn="just">
              <a:buNone/>
            </a:pPr>
            <a:r>
              <a:rPr lang="en-US" i="0" dirty="0">
                <a:solidFill>
                  <a:srgbClr val="444444"/>
                </a:solidFill>
                <a:effectLst/>
                <a:latin typeface="Poppins" panose="00000500000000000000" pitchFamily="2" charset="0"/>
              </a:rPr>
              <a:t>The marginal utility of commodity X in terms of rupees is equal to the price of commodity X in rupees.</a:t>
            </a:r>
          </a:p>
          <a:p>
            <a:pPr marL="0" indent="0" algn="ctr">
              <a:buNone/>
            </a:pPr>
            <a:r>
              <a:rPr lang="en-US" i="0" dirty="0">
                <a:solidFill>
                  <a:srgbClr val="444444"/>
                </a:solidFill>
                <a:effectLst/>
                <a:latin typeface="Poppins" panose="00000500000000000000" pitchFamily="2" charset="0"/>
              </a:rPr>
              <a:t> </a:t>
            </a:r>
            <a:r>
              <a:rPr lang="en-US" b="1" i="0" dirty="0">
                <a:solidFill>
                  <a:srgbClr val="444444"/>
                </a:solidFill>
                <a:effectLst/>
                <a:latin typeface="Poppins" panose="00000500000000000000" pitchFamily="2" charset="0"/>
              </a:rPr>
              <a:t>[</a:t>
            </a:r>
            <a:r>
              <a:rPr lang="en-US" b="1" i="0" dirty="0" err="1">
                <a:solidFill>
                  <a:srgbClr val="444444"/>
                </a:solidFill>
                <a:effectLst/>
                <a:latin typeface="Poppins" panose="00000500000000000000" pitchFamily="2" charset="0"/>
              </a:rPr>
              <a:t>MUx</a:t>
            </a:r>
            <a:r>
              <a:rPr lang="en-US" b="1" i="0" dirty="0">
                <a:solidFill>
                  <a:srgbClr val="444444"/>
                </a:solidFill>
                <a:effectLst/>
                <a:latin typeface="Poppins" panose="00000500000000000000" pitchFamily="2" charset="0"/>
              </a:rPr>
              <a:t> (in ₹) = </a:t>
            </a:r>
            <a:r>
              <a:rPr lang="en-US" b="1" i="0" dirty="0" err="1">
                <a:solidFill>
                  <a:srgbClr val="444444"/>
                </a:solidFill>
                <a:effectLst/>
                <a:latin typeface="Poppins" panose="00000500000000000000" pitchFamily="2" charset="0"/>
              </a:rPr>
              <a:t>Px</a:t>
            </a:r>
            <a:r>
              <a:rPr lang="en-US" b="1" i="0" dirty="0">
                <a:solidFill>
                  <a:srgbClr val="444444"/>
                </a:solidFill>
                <a:effectLst/>
                <a:latin typeface="Poppins" panose="00000500000000000000" pitchFamily="2" charset="0"/>
              </a:rPr>
              <a:t> (in ₹)]</a:t>
            </a:r>
          </a:p>
          <a:p>
            <a:pPr marL="0" indent="0" algn="ctr">
              <a:buNone/>
            </a:pPr>
            <a:r>
              <a:rPr lang="en-US" b="1" i="0" dirty="0">
                <a:solidFill>
                  <a:srgbClr val="444444"/>
                </a:solidFill>
                <a:effectLst/>
                <a:latin typeface="Poppins" panose="00000500000000000000" pitchFamily="2" charset="0"/>
              </a:rPr>
              <a:t>Or</a:t>
            </a:r>
            <a:r>
              <a:rPr lang="en-US" b="1" dirty="0">
                <a:solidFill>
                  <a:srgbClr val="444444"/>
                </a:solidFill>
                <a:latin typeface="Poppins" panose="00000500000000000000" pitchFamily="2" charset="0"/>
              </a:rPr>
              <a:t>  </a:t>
            </a:r>
          </a:p>
          <a:p>
            <a:pPr marL="0" indent="0" algn="ctr">
              <a:buNone/>
            </a:pPr>
            <a:r>
              <a:rPr lang="en-US" b="1" i="1" dirty="0">
                <a:solidFill>
                  <a:srgbClr val="444444"/>
                </a:solidFill>
                <a:effectLst/>
                <a:latin typeface="Poppins" panose="00000500000000000000" pitchFamily="2" charset="0"/>
              </a:rPr>
              <a:t>Mux (in utils) = </a:t>
            </a:r>
            <a:r>
              <a:rPr lang="en-US" b="1" i="1" dirty="0" err="1">
                <a:solidFill>
                  <a:srgbClr val="444444"/>
                </a:solidFill>
                <a:effectLst/>
                <a:latin typeface="Poppins" panose="00000500000000000000" pitchFamily="2" charset="0"/>
              </a:rPr>
              <a:t>Px</a:t>
            </a:r>
            <a:r>
              <a:rPr lang="en-US" b="1" i="1" dirty="0">
                <a:solidFill>
                  <a:srgbClr val="444444"/>
                </a:solidFill>
                <a:effectLst/>
                <a:latin typeface="Poppins" panose="00000500000000000000" pitchFamily="2" charset="0"/>
              </a:rPr>
              <a:t> (in ₹) or MU of Commodity X (in utils) = </a:t>
            </a:r>
            <a:r>
              <a:rPr lang="en-US" b="1" i="1" dirty="0" err="1">
                <a:solidFill>
                  <a:srgbClr val="444444"/>
                </a:solidFill>
                <a:effectLst/>
                <a:latin typeface="Poppins" panose="00000500000000000000" pitchFamily="2" charset="0"/>
              </a:rPr>
              <a:t>Px</a:t>
            </a:r>
            <a:r>
              <a:rPr lang="en-US" b="1" i="1" dirty="0">
                <a:solidFill>
                  <a:srgbClr val="444444"/>
                </a:solidFill>
                <a:effectLst/>
                <a:latin typeface="Poppins" panose="00000500000000000000" pitchFamily="2" charset="0"/>
              </a:rPr>
              <a:t> (in₹)</a:t>
            </a:r>
            <a:endParaRPr lang="en-US" b="1" dirty="0">
              <a:solidFill>
                <a:srgbClr val="444444"/>
              </a:solidFill>
              <a:latin typeface="Poppins" panose="00000500000000000000" pitchFamily="2" charset="0"/>
            </a:endParaRPr>
          </a:p>
          <a:p>
            <a:pPr marL="0" indent="0" algn="just">
              <a:buNone/>
            </a:pPr>
            <a:r>
              <a:rPr lang="en-US" b="1" i="1" dirty="0">
                <a:solidFill>
                  <a:srgbClr val="444444"/>
                </a:solidFill>
                <a:effectLst/>
                <a:latin typeface="Poppins" panose="00000500000000000000" pitchFamily="2" charset="0"/>
              </a:rPr>
              <a:t> </a:t>
            </a:r>
            <a:endParaRPr lang="en-IN" b="1" dirty="0"/>
          </a:p>
        </p:txBody>
      </p:sp>
    </p:spTree>
    <p:extLst>
      <p:ext uri="{BB962C8B-B14F-4D97-AF65-F5344CB8AC3E}">
        <p14:creationId xmlns:p14="http://schemas.microsoft.com/office/powerpoint/2010/main" val="503948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lution">
            <a:extLst>
              <a:ext uri="{FF2B5EF4-FFF2-40B4-BE49-F238E27FC236}">
                <a16:creationId xmlns:a16="http://schemas.microsoft.com/office/drawing/2014/main" id="{60944025-69CB-BA3D-51AD-5C581D12E3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3747" y="847098"/>
            <a:ext cx="5728995" cy="516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767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87702-DF8D-DBB6-FB56-C6E987B22779}"/>
              </a:ext>
            </a:extLst>
          </p:cNvPr>
          <p:cNvSpPr>
            <a:spLocks noGrp="1"/>
          </p:cNvSpPr>
          <p:nvPr>
            <p:ph type="title"/>
          </p:nvPr>
        </p:nvSpPr>
        <p:spPr/>
        <p:txBody>
          <a:bodyPr>
            <a:normAutofit fontScale="90000"/>
          </a:bodyPr>
          <a:lstStyle/>
          <a:p>
            <a:br>
              <a:rPr lang="en-US" b="1" i="0" dirty="0">
                <a:solidFill>
                  <a:srgbClr val="444444"/>
                </a:solidFill>
                <a:effectLst/>
                <a:latin typeface="Poppins" panose="00000500000000000000" pitchFamily="2" charset="0"/>
              </a:rPr>
            </a:br>
            <a:r>
              <a:rPr lang="en-US" b="1" i="0" dirty="0">
                <a:solidFill>
                  <a:srgbClr val="444444"/>
                </a:solidFill>
                <a:effectLst/>
                <a:latin typeface="Poppins" panose="00000500000000000000" pitchFamily="2" charset="0"/>
              </a:rPr>
              <a:t>Consumer Equilibrium in Case of Two Commodity</a:t>
            </a:r>
            <a:br>
              <a:rPr lang="en-US" b="1" i="0" dirty="0">
                <a:solidFill>
                  <a:srgbClr val="444444"/>
                </a:solidFill>
                <a:effectLst/>
                <a:latin typeface="Poppins" panose="00000500000000000000" pitchFamily="2" charset="0"/>
              </a:rPr>
            </a:br>
            <a:endParaRPr lang="en-IN" dirty="0"/>
          </a:p>
        </p:txBody>
      </p:sp>
      <p:sp>
        <p:nvSpPr>
          <p:cNvPr id="3" name="Content Placeholder 2">
            <a:extLst>
              <a:ext uri="{FF2B5EF4-FFF2-40B4-BE49-F238E27FC236}">
                <a16:creationId xmlns:a16="http://schemas.microsoft.com/office/drawing/2014/main" id="{9DDEC4D1-40A2-162F-BC99-83E326325831}"/>
              </a:ext>
            </a:extLst>
          </p:cNvPr>
          <p:cNvSpPr>
            <a:spLocks noGrp="1"/>
          </p:cNvSpPr>
          <p:nvPr>
            <p:ph idx="1"/>
          </p:nvPr>
        </p:nvSpPr>
        <p:spPr/>
        <p:txBody>
          <a:bodyPr>
            <a:normAutofit fontScale="92500" lnSpcReduction="20000"/>
          </a:bodyPr>
          <a:lstStyle/>
          <a:p>
            <a:pPr marL="0" indent="0" algn="just">
              <a:buNone/>
            </a:pPr>
            <a:r>
              <a:rPr lang="en-US" b="0" i="0" dirty="0">
                <a:solidFill>
                  <a:srgbClr val="444444"/>
                </a:solidFill>
                <a:effectLst/>
                <a:latin typeface="Poppins" panose="00000500000000000000" pitchFamily="2" charset="0"/>
              </a:rPr>
              <a:t>For a consumer to be in the state of equilibrium, the following conditions must be fulfilled:</a:t>
            </a:r>
          </a:p>
          <a:p>
            <a:pPr marL="0" indent="0" algn="just">
              <a:buNone/>
            </a:pPr>
            <a:r>
              <a:rPr lang="en-US" b="1" i="0" dirty="0" err="1">
                <a:solidFill>
                  <a:srgbClr val="444444"/>
                </a:solidFill>
                <a:effectLst/>
                <a:latin typeface="Poppins" panose="00000500000000000000" pitchFamily="2" charset="0"/>
              </a:rPr>
              <a:t>MUx</a:t>
            </a:r>
            <a:r>
              <a:rPr lang="en-US" b="1" i="0" dirty="0">
                <a:solidFill>
                  <a:srgbClr val="444444"/>
                </a:solidFill>
                <a:effectLst/>
                <a:latin typeface="Poppins" panose="00000500000000000000" pitchFamily="2" charset="0"/>
              </a:rPr>
              <a:t>/</a:t>
            </a:r>
            <a:r>
              <a:rPr lang="en-US" b="1" i="0" dirty="0" err="1">
                <a:solidFill>
                  <a:srgbClr val="444444"/>
                </a:solidFill>
                <a:effectLst/>
                <a:latin typeface="Poppins" panose="00000500000000000000" pitchFamily="2" charset="0"/>
              </a:rPr>
              <a:t>Px</a:t>
            </a:r>
            <a:r>
              <a:rPr lang="en-US" b="1" i="0" dirty="0">
                <a:solidFill>
                  <a:srgbClr val="444444"/>
                </a:solidFill>
                <a:effectLst/>
                <a:latin typeface="Poppins" panose="00000500000000000000" pitchFamily="2" charset="0"/>
              </a:rPr>
              <a:t> = </a:t>
            </a:r>
            <a:r>
              <a:rPr lang="en-US" b="1" i="0" dirty="0" err="1">
                <a:solidFill>
                  <a:srgbClr val="444444"/>
                </a:solidFill>
                <a:effectLst/>
                <a:latin typeface="Poppins" panose="00000500000000000000" pitchFamily="2" charset="0"/>
              </a:rPr>
              <a:t>MUy</a:t>
            </a:r>
            <a:r>
              <a:rPr lang="en-US" b="1" i="0" dirty="0">
                <a:solidFill>
                  <a:srgbClr val="444444"/>
                </a:solidFill>
                <a:effectLst/>
                <a:latin typeface="Poppins" panose="00000500000000000000" pitchFamily="2" charset="0"/>
              </a:rPr>
              <a:t>/</a:t>
            </a:r>
            <a:r>
              <a:rPr lang="en-US" b="1" i="0" dirty="0" err="1">
                <a:solidFill>
                  <a:srgbClr val="444444"/>
                </a:solidFill>
                <a:effectLst/>
                <a:latin typeface="Poppins" panose="00000500000000000000" pitchFamily="2" charset="0"/>
              </a:rPr>
              <a:t>Py</a:t>
            </a:r>
            <a:endParaRPr lang="en-US" b="1" i="0" dirty="0">
              <a:solidFill>
                <a:srgbClr val="444444"/>
              </a:solidFill>
              <a:effectLst/>
              <a:latin typeface="Poppins" panose="00000500000000000000" pitchFamily="2" charset="0"/>
            </a:endParaRPr>
          </a:p>
          <a:p>
            <a:pPr marL="0" indent="0" algn="just">
              <a:buNone/>
            </a:pPr>
            <a:r>
              <a:rPr lang="en-US" b="0" i="0" dirty="0">
                <a:solidFill>
                  <a:srgbClr val="444444"/>
                </a:solidFill>
                <a:effectLst/>
                <a:latin typeface="Poppins" panose="00000500000000000000" pitchFamily="2" charset="0"/>
              </a:rPr>
              <a:t>Where,</a:t>
            </a:r>
          </a:p>
          <a:p>
            <a:pPr marL="0" indent="0" algn="just">
              <a:buNone/>
            </a:pPr>
            <a:r>
              <a:rPr lang="en-US" b="0" i="0" dirty="0" err="1">
                <a:solidFill>
                  <a:srgbClr val="444444"/>
                </a:solidFill>
                <a:effectLst/>
                <a:latin typeface="Poppins" panose="00000500000000000000" pitchFamily="2" charset="0"/>
              </a:rPr>
              <a:t>MUx</a:t>
            </a:r>
            <a:r>
              <a:rPr lang="en-US" b="0" i="0" dirty="0">
                <a:solidFill>
                  <a:srgbClr val="444444"/>
                </a:solidFill>
                <a:effectLst/>
                <a:latin typeface="Poppins" panose="00000500000000000000" pitchFamily="2" charset="0"/>
              </a:rPr>
              <a:t>= Marginal Utility of commodity X;</a:t>
            </a:r>
          </a:p>
          <a:p>
            <a:pPr marL="0" indent="0" algn="just">
              <a:buNone/>
            </a:pPr>
            <a:r>
              <a:rPr lang="en-US" b="0" i="0" dirty="0" err="1">
                <a:solidFill>
                  <a:srgbClr val="444444"/>
                </a:solidFill>
                <a:effectLst/>
                <a:latin typeface="Poppins" panose="00000500000000000000" pitchFamily="2" charset="0"/>
              </a:rPr>
              <a:t>Px</a:t>
            </a:r>
            <a:r>
              <a:rPr lang="en-US" b="0" i="0" dirty="0">
                <a:solidFill>
                  <a:srgbClr val="444444"/>
                </a:solidFill>
                <a:effectLst/>
                <a:latin typeface="Poppins" panose="00000500000000000000" pitchFamily="2" charset="0"/>
              </a:rPr>
              <a:t>= Price of commodity X</a:t>
            </a:r>
          </a:p>
          <a:p>
            <a:pPr marL="0" indent="0" algn="just">
              <a:buNone/>
            </a:pPr>
            <a:r>
              <a:rPr lang="en-US" dirty="0" err="1">
                <a:solidFill>
                  <a:srgbClr val="444444"/>
                </a:solidFill>
                <a:latin typeface="Poppins" panose="00000500000000000000" pitchFamily="2" charset="0"/>
              </a:rPr>
              <a:t>MUy</a:t>
            </a:r>
            <a:r>
              <a:rPr lang="en-US" b="0" i="0" dirty="0">
                <a:solidFill>
                  <a:srgbClr val="444444"/>
                </a:solidFill>
                <a:effectLst/>
                <a:latin typeface="Poppins" panose="00000500000000000000" pitchFamily="2" charset="0"/>
              </a:rPr>
              <a:t>= Marginal Utility of commodity Y;</a:t>
            </a:r>
          </a:p>
          <a:p>
            <a:pPr marL="0" indent="0" algn="just">
              <a:buNone/>
            </a:pPr>
            <a:r>
              <a:rPr lang="en-US" b="0" i="0" dirty="0" err="1">
                <a:solidFill>
                  <a:srgbClr val="444444"/>
                </a:solidFill>
                <a:effectLst/>
                <a:latin typeface="Poppins" panose="00000500000000000000" pitchFamily="2" charset="0"/>
              </a:rPr>
              <a:t>Py</a:t>
            </a:r>
            <a:r>
              <a:rPr lang="en-US" b="0" i="0" dirty="0">
                <a:solidFill>
                  <a:srgbClr val="444444"/>
                </a:solidFill>
                <a:effectLst/>
                <a:latin typeface="Poppins" panose="00000500000000000000" pitchFamily="2" charset="0"/>
              </a:rPr>
              <a:t>= Price of commodity Y</a:t>
            </a:r>
            <a:endParaRPr lang="en-IN" dirty="0"/>
          </a:p>
        </p:txBody>
      </p:sp>
    </p:spTree>
    <p:extLst>
      <p:ext uri="{BB962C8B-B14F-4D97-AF65-F5344CB8AC3E}">
        <p14:creationId xmlns:p14="http://schemas.microsoft.com/office/powerpoint/2010/main" val="2256467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nsumer's Equilibrium in Two Commodities Case">
            <a:extLst>
              <a:ext uri="{FF2B5EF4-FFF2-40B4-BE49-F238E27FC236}">
                <a16:creationId xmlns:a16="http://schemas.microsoft.com/office/drawing/2014/main" id="{77F7A5B2-DE97-1B1C-AAEE-D82C4D03EC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6548" y="676699"/>
            <a:ext cx="6271556" cy="5360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048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82E6-1D9B-A3A7-F738-9E2387E03DC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4168A32-7EDC-284E-05C4-8E78CAAF4B8B}"/>
              </a:ext>
            </a:extLst>
          </p:cNvPr>
          <p:cNvSpPr>
            <a:spLocks noGrp="1"/>
          </p:cNvSpPr>
          <p:nvPr>
            <p:ph idx="1"/>
          </p:nvPr>
        </p:nvSpPr>
        <p:spPr/>
        <p:txBody>
          <a:bodyPr>
            <a:normAutofit/>
          </a:bodyPr>
          <a:lstStyle/>
          <a:p>
            <a:pPr marL="0" indent="0" algn="ctr">
              <a:buNone/>
            </a:pPr>
            <a:endParaRPr lang="en-US" sz="5400" b="1" dirty="0"/>
          </a:p>
          <a:p>
            <a:pPr marL="0" indent="0" algn="ctr">
              <a:buNone/>
            </a:pPr>
            <a:r>
              <a:rPr lang="en-US" sz="5400" b="1" dirty="0"/>
              <a:t>THANK YOU</a:t>
            </a:r>
            <a:endParaRPr lang="en-IN" sz="5400" b="1" dirty="0"/>
          </a:p>
        </p:txBody>
      </p:sp>
    </p:spTree>
    <p:extLst>
      <p:ext uri="{BB962C8B-B14F-4D97-AF65-F5344CB8AC3E}">
        <p14:creationId xmlns:p14="http://schemas.microsoft.com/office/powerpoint/2010/main" val="31171140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202</Words>
  <Application>Microsoft Office PowerPoint</Application>
  <PresentationFormat>Widescreen</PresentationFormat>
  <Paragraphs>20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Garamond</vt:lpstr>
      <vt:lpstr>Poppins</vt:lpstr>
      <vt:lpstr>Organic</vt:lpstr>
      <vt:lpstr>Consumer’s Equilibrium</vt:lpstr>
      <vt:lpstr>Consumer’s Equilibrium</vt:lpstr>
      <vt:lpstr>Condition of consumer equilibrium in case of a single commodity</vt:lpstr>
      <vt:lpstr>PowerPoint Presentation</vt:lpstr>
      <vt:lpstr> Consumer Equilibrium in Case of Two Commodity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Consumer’s Equilibrium</dc:title>
  <dc:creator>Shailee Upadhayay</dc:creator>
  <cp:lastModifiedBy>Shailee Upadhayay</cp:lastModifiedBy>
  <cp:revision>1</cp:revision>
  <dcterms:created xsi:type="dcterms:W3CDTF">2023-07-11T08:06:59Z</dcterms:created>
  <dcterms:modified xsi:type="dcterms:W3CDTF">2023-07-11T08:07:42Z</dcterms:modified>
</cp:coreProperties>
</file>